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4" r:id="rId4"/>
    <p:sldId id="263" r:id="rId5"/>
    <p:sldId id="268" r:id="rId6"/>
    <p:sldId id="262" r:id="rId7"/>
    <p:sldId id="265" r:id="rId8"/>
    <p:sldId id="269" r:id="rId9"/>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14"/>
    <p:restoredTop sz="94599"/>
  </p:normalViewPr>
  <p:slideViewPr>
    <p:cSldViewPr snapToGrid="0">
      <p:cViewPr varScale="1">
        <p:scale>
          <a:sx n="142" d="100"/>
          <a:sy n="142" d="100"/>
        </p:scale>
        <p:origin x="200"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5B26C67-C20E-F25D-6527-A8B09542C787}"/>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7FBA8653-8D09-B9FA-202B-483C675FD8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A929F8CE-5894-7496-CC2E-B7E32A904FD0}"/>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5" name="Alt Bilgi Yer Tutucusu 4">
            <a:extLst>
              <a:ext uri="{FF2B5EF4-FFF2-40B4-BE49-F238E27FC236}">
                <a16:creationId xmlns:a16="http://schemas.microsoft.com/office/drawing/2014/main" id="{C2D28DB0-3747-710D-FAE4-C56000EA3F72}"/>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DE770803-D312-E1F9-698F-516E231EC78E}"/>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2507341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1EB37F1-B984-D149-F0B9-CEDB2BADB65A}"/>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7DA7A700-C3CE-2EF5-9CC0-A4FEFC9AFEF7}"/>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FC54E2C-B229-E98F-793D-0EF86968E37F}"/>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5" name="Alt Bilgi Yer Tutucusu 4">
            <a:extLst>
              <a:ext uri="{FF2B5EF4-FFF2-40B4-BE49-F238E27FC236}">
                <a16:creationId xmlns:a16="http://schemas.microsoft.com/office/drawing/2014/main" id="{858288B2-BFEA-560D-DB94-17828833E424}"/>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0B9785E0-396D-D908-EDF9-3EB3BFFB3F50}"/>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1535386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EB1B8CE9-E680-2BF0-F409-68FADF6C7309}"/>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64EED75F-3678-7A19-A3CE-2E4A0DD71BDD}"/>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1EA4D68E-654B-F151-BB2F-368213936508}"/>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5" name="Alt Bilgi Yer Tutucusu 4">
            <a:extLst>
              <a:ext uri="{FF2B5EF4-FFF2-40B4-BE49-F238E27FC236}">
                <a16:creationId xmlns:a16="http://schemas.microsoft.com/office/drawing/2014/main" id="{8FB05AC1-414D-4D4C-EB43-B347A8E74A8B}"/>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31C2056C-493C-FFCB-3DD7-85D8E576ACFC}"/>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599563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5DC4E57-8C49-4CCC-DA9F-3BEFCFA07869}"/>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55496485-3BF4-F816-BD3C-5B63498124E8}"/>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79F2D82-A3D8-D721-5D47-D5E65AE80699}"/>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5" name="Alt Bilgi Yer Tutucusu 4">
            <a:extLst>
              <a:ext uri="{FF2B5EF4-FFF2-40B4-BE49-F238E27FC236}">
                <a16:creationId xmlns:a16="http://schemas.microsoft.com/office/drawing/2014/main" id="{4002E596-8C85-6C49-8747-1415FE911819}"/>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7D34BA3C-FFCF-9D2E-4CBF-DB6396E56230}"/>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2400049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C7FC150-F312-5146-D82F-B352746A1596}"/>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4F5A0685-9F58-48D6-DF5C-2440F31EF14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41D3C2BC-FC19-6BAF-74E2-22EE83C9BE40}"/>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5" name="Alt Bilgi Yer Tutucusu 4">
            <a:extLst>
              <a:ext uri="{FF2B5EF4-FFF2-40B4-BE49-F238E27FC236}">
                <a16:creationId xmlns:a16="http://schemas.microsoft.com/office/drawing/2014/main" id="{853385F5-7A64-7468-78F6-25FD1965D7A2}"/>
              </a:ext>
            </a:extLst>
          </p:cNvPr>
          <p:cNvSpPr>
            <a:spLocks noGrp="1"/>
          </p:cNvSpPr>
          <p:nvPr>
            <p:ph type="ftr" sz="quarter" idx="11"/>
          </p:nvPr>
        </p:nvSpPr>
        <p:spPr/>
        <p:txBody>
          <a:bodyPr/>
          <a:lstStyle/>
          <a:p>
            <a:endParaRPr lang="tr-TR" dirty="0"/>
          </a:p>
        </p:txBody>
      </p:sp>
      <p:sp>
        <p:nvSpPr>
          <p:cNvPr id="6" name="Slayt Numarası Yer Tutucusu 5">
            <a:extLst>
              <a:ext uri="{FF2B5EF4-FFF2-40B4-BE49-F238E27FC236}">
                <a16:creationId xmlns:a16="http://schemas.microsoft.com/office/drawing/2014/main" id="{9C8FD0D0-0C2A-D766-EA31-E363D9936533}"/>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3527706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001ACE0-3C48-A029-631C-1763C74AB9B7}"/>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6D75A204-7668-C387-BA37-7E9C6CA0D722}"/>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27B7B969-1B60-7184-59E8-767EB5B0C2F9}"/>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22135DA5-95D4-B611-FC26-309AD6FFAD39}"/>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6" name="Alt Bilgi Yer Tutucusu 5">
            <a:extLst>
              <a:ext uri="{FF2B5EF4-FFF2-40B4-BE49-F238E27FC236}">
                <a16:creationId xmlns:a16="http://schemas.microsoft.com/office/drawing/2014/main" id="{720E2FD2-D4C4-1401-E291-CCAA25DF37E5}"/>
              </a:ext>
            </a:extLst>
          </p:cNvPr>
          <p:cNvSpPr>
            <a:spLocks noGrp="1"/>
          </p:cNvSpPr>
          <p:nvPr>
            <p:ph type="ftr" sz="quarter" idx="11"/>
          </p:nvPr>
        </p:nvSpPr>
        <p:spPr/>
        <p:txBody>
          <a:bodyPr/>
          <a:lstStyle/>
          <a:p>
            <a:endParaRPr lang="tr-TR" dirty="0"/>
          </a:p>
        </p:txBody>
      </p:sp>
      <p:sp>
        <p:nvSpPr>
          <p:cNvPr id="7" name="Slayt Numarası Yer Tutucusu 6">
            <a:extLst>
              <a:ext uri="{FF2B5EF4-FFF2-40B4-BE49-F238E27FC236}">
                <a16:creationId xmlns:a16="http://schemas.microsoft.com/office/drawing/2014/main" id="{E3D62CD2-CD25-4D80-9750-858F2540CD33}"/>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35887402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AC41149-B172-5B23-CE6E-440764566B9D}"/>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B0DBD78F-8069-9143-D488-BCBC5ADFAA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8D4FB8DB-1F15-56C5-7806-55262BC330E6}"/>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C56E9752-E2ED-DCAF-35B4-C060F9D266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D2DA3A6C-A219-1227-BE79-AD0E9291C837}"/>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5EDEC160-6713-FB6F-604C-5F61599A0E01}"/>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8" name="Alt Bilgi Yer Tutucusu 7">
            <a:extLst>
              <a:ext uri="{FF2B5EF4-FFF2-40B4-BE49-F238E27FC236}">
                <a16:creationId xmlns:a16="http://schemas.microsoft.com/office/drawing/2014/main" id="{1382993D-BB70-FE31-25D3-CAA7106BA9CA}"/>
              </a:ext>
            </a:extLst>
          </p:cNvPr>
          <p:cNvSpPr>
            <a:spLocks noGrp="1"/>
          </p:cNvSpPr>
          <p:nvPr>
            <p:ph type="ftr" sz="quarter" idx="11"/>
          </p:nvPr>
        </p:nvSpPr>
        <p:spPr/>
        <p:txBody>
          <a:bodyPr/>
          <a:lstStyle/>
          <a:p>
            <a:endParaRPr lang="tr-TR" dirty="0"/>
          </a:p>
        </p:txBody>
      </p:sp>
      <p:sp>
        <p:nvSpPr>
          <p:cNvPr id="9" name="Slayt Numarası Yer Tutucusu 8">
            <a:extLst>
              <a:ext uri="{FF2B5EF4-FFF2-40B4-BE49-F238E27FC236}">
                <a16:creationId xmlns:a16="http://schemas.microsoft.com/office/drawing/2014/main" id="{1FBD3FD0-224C-1503-4A15-1B6404646E73}"/>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567893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FA3BD42-B1E3-C785-2770-5478AE47CE81}"/>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F1D903B7-C80C-089E-E6F6-2EACCC36D799}"/>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4" name="Alt Bilgi Yer Tutucusu 3">
            <a:extLst>
              <a:ext uri="{FF2B5EF4-FFF2-40B4-BE49-F238E27FC236}">
                <a16:creationId xmlns:a16="http://schemas.microsoft.com/office/drawing/2014/main" id="{0B3A0333-8E77-47A2-55A9-925E31E57B88}"/>
              </a:ext>
            </a:extLst>
          </p:cNvPr>
          <p:cNvSpPr>
            <a:spLocks noGrp="1"/>
          </p:cNvSpPr>
          <p:nvPr>
            <p:ph type="ftr" sz="quarter" idx="11"/>
          </p:nvPr>
        </p:nvSpPr>
        <p:spPr/>
        <p:txBody>
          <a:bodyPr/>
          <a:lstStyle/>
          <a:p>
            <a:endParaRPr lang="tr-TR" dirty="0"/>
          </a:p>
        </p:txBody>
      </p:sp>
      <p:sp>
        <p:nvSpPr>
          <p:cNvPr id="5" name="Slayt Numarası Yer Tutucusu 4">
            <a:extLst>
              <a:ext uri="{FF2B5EF4-FFF2-40B4-BE49-F238E27FC236}">
                <a16:creationId xmlns:a16="http://schemas.microsoft.com/office/drawing/2014/main" id="{8AF59BFC-0FF3-8496-DB59-A84F21F364BF}"/>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11318408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FB82FD2D-599F-B94F-3B29-46F13044294B}"/>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3" name="Alt Bilgi Yer Tutucusu 2">
            <a:extLst>
              <a:ext uri="{FF2B5EF4-FFF2-40B4-BE49-F238E27FC236}">
                <a16:creationId xmlns:a16="http://schemas.microsoft.com/office/drawing/2014/main" id="{0EEC81AF-77C7-4065-D0AD-A3B8F3ADA939}"/>
              </a:ext>
            </a:extLst>
          </p:cNvPr>
          <p:cNvSpPr>
            <a:spLocks noGrp="1"/>
          </p:cNvSpPr>
          <p:nvPr>
            <p:ph type="ftr" sz="quarter" idx="11"/>
          </p:nvPr>
        </p:nvSpPr>
        <p:spPr/>
        <p:txBody>
          <a:bodyPr/>
          <a:lstStyle/>
          <a:p>
            <a:endParaRPr lang="tr-TR" dirty="0"/>
          </a:p>
        </p:txBody>
      </p:sp>
      <p:sp>
        <p:nvSpPr>
          <p:cNvPr id="4" name="Slayt Numarası Yer Tutucusu 3">
            <a:extLst>
              <a:ext uri="{FF2B5EF4-FFF2-40B4-BE49-F238E27FC236}">
                <a16:creationId xmlns:a16="http://schemas.microsoft.com/office/drawing/2014/main" id="{99C65DF6-966F-E36A-2157-655C961D2C47}"/>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3364088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E3F138E-BB68-989E-F31E-C9B0A0E184E9}"/>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F9AD2694-556D-F3D9-9E31-C37C584CB6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6B7FF9CC-1D35-2689-83C5-7DA26B7D4F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77A120A7-9815-9D23-7861-9065C029CCF8}"/>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6" name="Alt Bilgi Yer Tutucusu 5">
            <a:extLst>
              <a:ext uri="{FF2B5EF4-FFF2-40B4-BE49-F238E27FC236}">
                <a16:creationId xmlns:a16="http://schemas.microsoft.com/office/drawing/2014/main" id="{2C232A0C-C7AB-3A24-811C-2D172AC1FDB8}"/>
              </a:ext>
            </a:extLst>
          </p:cNvPr>
          <p:cNvSpPr>
            <a:spLocks noGrp="1"/>
          </p:cNvSpPr>
          <p:nvPr>
            <p:ph type="ftr" sz="quarter" idx="11"/>
          </p:nvPr>
        </p:nvSpPr>
        <p:spPr/>
        <p:txBody>
          <a:bodyPr/>
          <a:lstStyle/>
          <a:p>
            <a:endParaRPr lang="tr-TR" dirty="0"/>
          </a:p>
        </p:txBody>
      </p:sp>
      <p:sp>
        <p:nvSpPr>
          <p:cNvPr id="7" name="Slayt Numarası Yer Tutucusu 6">
            <a:extLst>
              <a:ext uri="{FF2B5EF4-FFF2-40B4-BE49-F238E27FC236}">
                <a16:creationId xmlns:a16="http://schemas.microsoft.com/office/drawing/2014/main" id="{BB65FC9A-4EBD-29E4-775D-A2A2CAD81A4D}"/>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1330591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6DD1E4F-A232-0B37-4BCF-87F1632B85B3}"/>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E7A81E3A-2EC5-9A13-F54F-7D708F53C0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dirty="0"/>
          </a:p>
        </p:txBody>
      </p:sp>
      <p:sp>
        <p:nvSpPr>
          <p:cNvPr id="4" name="Metin Yer Tutucusu 3">
            <a:extLst>
              <a:ext uri="{FF2B5EF4-FFF2-40B4-BE49-F238E27FC236}">
                <a16:creationId xmlns:a16="http://schemas.microsoft.com/office/drawing/2014/main" id="{0F521551-81AA-A4D1-E717-23B97C146C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41FE103A-63A4-08AE-42D8-D7668FA3AFBF}"/>
              </a:ext>
            </a:extLst>
          </p:cNvPr>
          <p:cNvSpPr>
            <a:spLocks noGrp="1"/>
          </p:cNvSpPr>
          <p:nvPr>
            <p:ph type="dt" sz="half" idx="10"/>
          </p:nvPr>
        </p:nvSpPr>
        <p:spPr/>
        <p:txBody>
          <a:bodyPr/>
          <a:lstStyle/>
          <a:p>
            <a:fld id="{43E8BFD1-EB33-9648-B81B-C94C0A829890}" type="datetimeFigureOut">
              <a:rPr lang="tr-TR" smtClean="0"/>
              <a:t>6.06.2024</a:t>
            </a:fld>
            <a:endParaRPr lang="tr-TR" dirty="0"/>
          </a:p>
        </p:txBody>
      </p:sp>
      <p:sp>
        <p:nvSpPr>
          <p:cNvPr id="6" name="Alt Bilgi Yer Tutucusu 5">
            <a:extLst>
              <a:ext uri="{FF2B5EF4-FFF2-40B4-BE49-F238E27FC236}">
                <a16:creationId xmlns:a16="http://schemas.microsoft.com/office/drawing/2014/main" id="{8A764F9C-E28C-41E6-5301-E4CF5FEACA9D}"/>
              </a:ext>
            </a:extLst>
          </p:cNvPr>
          <p:cNvSpPr>
            <a:spLocks noGrp="1"/>
          </p:cNvSpPr>
          <p:nvPr>
            <p:ph type="ftr" sz="quarter" idx="11"/>
          </p:nvPr>
        </p:nvSpPr>
        <p:spPr/>
        <p:txBody>
          <a:bodyPr/>
          <a:lstStyle/>
          <a:p>
            <a:endParaRPr lang="tr-TR" dirty="0"/>
          </a:p>
        </p:txBody>
      </p:sp>
      <p:sp>
        <p:nvSpPr>
          <p:cNvPr id="7" name="Slayt Numarası Yer Tutucusu 6">
            <a:extLst>
              <a:ext uri="{FF2B5EF4-FFF2-40B4-BE49-F238E27FC236}">
                <a16:creationId xmlns:a16="http://schemas.microsoft.com/office/drawing/2014/main" id="{C015386E-1238-FA94-4A18-B71E4D3B07BA}"/>
              </a:ext>
            </a:extLst>
          </p:cNvPr>
          <p:cNvSpPr>
            <a:spLocks noGrp="1"/>
          </p:cNvSpPr>
          <p:nvPr>
            <p:ph type="sldNum" sz="quarter" idx="12"/>
          </p:nvPr>
        </p:nvSpPr>
        <p:spPr/>
        <p:txBody>
          <a:bodyPr/>
          <a:lstStyle/>
          <a:p>
            <a:fld id="{2FF55FBB-8B48-F547-9A7E-CB64D723D42F}" type="slidenum">
              <a:rPr lang="tr-TR" smtClean="0"/>
              <a:t>‹#›</a:t>
            </a:fld>
            <a:endParaRPr lang="tr-TR" dirty="0"/>
          </a:p>
        </p:txBody>
      </p:sp>
    </p:spTree>
    <p:extLst>
      <p:ext uri="{BB962C8B-B14F-4D97-AF65-F5344CB8AC3E}">
        <p14:creationId xmlns:p14="http://schemas.microsoft.com/office/powerpoint/2010/main" val="2588203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13FC8D82-7F60-E399-543C-8A1CFC6B1C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337CB8A9-2D1B-4D2E-4B67-79E12B0359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F445D29-8DD2-08DE-2D2B-E3E8A7C9EA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3E8BFD1-EB33-9648-B81B-C94C0A829890}" type="datetimeFigureOut">
              <a:rPr lang="tr-TR" smtClean="0"/>
              <a:t>6.06.2024</a:t>
            </a:fld>
            <a:endParaRPr lang="tr-TR" dirty="0"/>
          </a:p>
        </p:txBody>
      </p:sp>
      <p:sp>
        <p:nvSpPr>
          <p:cNvPr id="5" name="Alt Bilgi Yer Tutucusu 4">
            <a:extLst>
              <a:ext uri="{FF2B5EF4-FFF2-40B4-BE49-F238E27FC236}">
                <a16:creationId xmlns:a16="http://schemas.microsoft.com/office/drawing/2014/main" id="{DAD6A4A3-D8A9-6263-C7B3-B6950698A3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tr-TR" dirty="0"/>
          </a:p>
        </p:txBody>
      </p:sp>
      <p:sp>
        <p:nvSpPr>
          <p:cNvPr id="6" name="Slayt Numarası Yer Tutucusu 5">
            <a:extLst>
              <a:ext uri="{FF2B5EF4-FFF2-40B4-BE49-F238E27FC236}">
                <a16:creationId xmlns:a16="http://schemas.microsoft.com/office/drawing/2014/main" id="{7BC6D47E-9E8F-9745-3CEA-D12DD52F47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FF55FBB-8B48-F547-9A7E-CB64D723D42F}" type="slidenum">
              <a:rPr lang="tr-TR" smtClean="0"/>
              <a:t>‹#›</a:t>
            </a:fld>
            <a:endParaRPr lang="tr-TR" dirty="0"/>
          </a:p>
        </p:txBody>
      </p:sp>
    </p:spTree>
    <p:extLst>
      <p:ext uri="{BB962C8B-B14F-4D97-AF65-F5344CB8AC3E}">
        <p14:creationId xmlns:p14="http://schemas.microsoft.com/office/powerpoint/2010/main" val="17184490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descr="simge, sembol, yazı tipi, metin, sayı, numara içeren bir resim&#10;&#10;Açıklama otomatik olarak oluşturuldu">
            <a:extLst>
              <a:ext uri="{FF2B5EF4-FFF2-40B4-BE49-F238E27FC236}">
                <a16:creationId xmlns:a16="http://schemas.microsoft.com/office/drawing/2014/main" id="{62721902-83DE-13D0-76A4-0EE9750AF3A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00600" y="304800"/>
            <a:ext cx="2590800" cy="2590800"/>
          </a:xfrm>
          <a:prstGeom prst="rect">
            <a:avLst/>
          </a:prstGeom>
          <a:noFill/>
          <a:ln>
            <a:noFill/>
          </a:ln>
        </p:spPr>
      </p:pic>
      <p:sp>
        <p:nvSpPr>
          <p:cNvPr id="6" name="Metin kutusu 5">
            <a:extLst>
              <a:ext uri="{FF2B5EF4-FFF2-40B4-BE49-F238E27FC236}">
                <a16:creationId xmlns:a16="http://schemas.microsoft.com/office/drawing/2014/main" id="{BDB463B2-D015-E06E-154F-C7CCD6DDA3A6}"/>
              </a:ext>
            </a:extLst>
          </p:cNvPr>
          <p:cNvSpPr txBox="1"/>
          <p:nvPr/>
        </p:nvSpPr>
        <p:spPr>
          <a:xfrm>
            <a:off x="3046142" y="3429000"/>
            <a:ext cx="6099716" cy="3046988"/>
          </a:xfrm>
          <a:prstGeom prst="rect">
            <a:avLst/>
          </a:prstGeom>
          <a:noFill/>
        </p:spPr>
        <p:txBody>
          <a:bodyPr wrap="square">
            <a:spAutoFit/>
          </a:bodyPr>
          <a:lstStyle/>
          <a:p>
            <a:pPr algn="ctr"/>
            <a:r>
              <a:rPr lang="tr-TR" sz="1800" dirty="0">
                <a:effectLst/>
                <a:latin typeface="Aptos" panose="020B0004020202020204" pitchFamily="34" charset="0"/>
                <a:ea typeface="Aptos" panose="020B0004020202020204" pitchFamily="34" charset="0"/>
                <a:cs typeface="Times New Roman" panose="02020603050405020304" pitchFamily="18" charset="0"/>
              </a:rPr>
              <a:t>FIRAT ÜNİVERSİTESİ TEKNOLOJİ FAKÜLTESİ</a:t>
            </a:r>
            <a:endParaRPr lang="tr-TR" sz="1600" dirty="0">
              <a:effectLst/>
              <a:latin typeface="Aptos" panose="020B0004020202020204" pitchFamily="34" charset="0"/>
              <a:ea typeface="Aptos" panose="020B0004020202020204" pitchFamily="34" charset="0"/>
              <a:cs typeface="Times New Roman" panose="02020603050405020304" pitchFamily="18" charset="0"/>
            </a:endParaRPr>
          </a:p>
          <a:p>
            <a:pPr algn="ctr"/>
            <a:r>
              <a:rPr lang="tr-TR" sz="1800" dirty="0">
                <a:effectLst/>
                <a:latin typeface="Aptos" panose="020B0004020202020204" pitchFamily="34" charset="0"/>
                <a:ea typeface="Aptos" panose="020B0004020202020204" pitchFamily="34" charset="0"/>
                <a:cs typeface="Times New Roman" panose="02020603050405020304" pitchFamily="18" charset="0"/>
              </a:rPr>
              <a:t>YAZILIM MÜHENDİSLİĞİ</a:t>
            </a:r>
            <a:endParaRPr lang="tr-TR" sz="1600" dirty="0">
              <a:effectLst/>
              <a:latin typeface="Aptos" panose="020B0004020202020204" pitchFamily="34" charset="0"/>
              <a:ea typeface="Aptos" panose="020B0004020202020204" pitchFamily="34" charset="0"/>
              <a:cs typeface="Times New Roman" panose="02020603050405020304" pitchFamily="18" charset="0"/>
            </a:endParaRPr>
          </a:p>
          <a:p>
            <a:pPr algn="ctr"/>
            <a:r>
              <a:rPr lang="tr-TR" sz="1800" dirty="0">
                <a:effectLst/>
                <a:latin typeface="Aptos" panose="020B0004020202020204" pitchFamily="34" charset="0"/>
                <a:ea typeface="Aptos" panose="020B0004020202020204" pitchFamily="34" charset="0"/>
                <a:cs typeface="Times New Roman" panose="02020603050405020304" pitchFamily="18" charset="0"/>
              </a:rPr>
              <a:t> </a:t>
            </a:r>
            <a:endParaRPr lang="tr-TR" sz="1600" dirty="0">
              <a:effectLst/>
              <a:latin typeface="Aptos" panose="020B0004020202020204" pitchFamily="34" charset="0"/>
              <a:ea typeface="Aptos" panose="020B0004020202020204" pitchFamily="34" charset="0"/>
              <a:cs typeface="Times New Roman" panose="02020603050405020304" pitchFamily="18" charset="0"/>
            </a:endParaRPr>
          </a:p>
          <a:p>
            <a:pPr algn="ctr"/>
            <a:r>
              <a:rPr lang="tr-TR" dirty="0">
                <a:latin typeface="Aptos" panose="020B0004020202020204" pitchFamily="34" charset="0"/>
                <a:ea typeface="Aptos" panose="020B0004020202020204" pitchFamily="34" charset="0"/>
                <a:cs typeface="Times New Roman" panose="02020603050405020304" pitchFamily="18" charset="0"/>
              </a:rPr>
              <a:t>AĞ PROGRAMLAMA</a:t>
            </a:r>
            <a:endParaRPr lang="tr-TR" sz="1800" dirty="0">
              <a:effectLst/>
              <a:latin typeface="Aptos" panose="020B0004020202020204" pitchFamily="34" charset="0"/>
              <a:ea typeface="Aptos" panose="020B0004020202020204" pitchFamily="34" charset="0"/>
              <a:cs typeface="Times New Roman" panose="02020603050405020304" pitchFamily="18" charset="0"/>
            </a:endParaRPr>
          </a:p>
          <a:p>
            <a:pPr algn="ctr"/>
            <a:r>
              <a:rPr lang="tr-TR" dirty="0"/>
              <a:t>İSTANBULKART DOLUM NOKTALARININ GÖRSELLERŞTİRİLMESİ</a:t>
            </a:r>
            <a:endParaRPr lang="en-US" dirty="0"/>
          </a:p>
          <a:p>
            <a:pPr algn="ctr"/>
            <a:endParaRPr lang="tr-TR" sz="1600" dirty="0">
              <a:effectLst/>
              <a:latin typeface="Aptos" panose="020B0004020202020204" pitchFamily="34" charset="0"/>
              <a:ea typeface="Aptos" panose="020B0004020202020204" pitchFamily="34" charset="0"/>
              <a:cs typeface="Times New Roman" panose="02020603050405020304" pitchFamily="18" charset="0"/>
            </a:endParaRPr>
          </a:p>
          <a:p>
            <a:pPr algn="ctr"/>
            <a:r>
              <a:rPr lang="tr-TR" sz="1800" dirty="0">
                <a:effectLst/>
                <a:latin typeface="Aptos" panose="020B0004020202020204" pitchFamily="34" charset="0"/>
                <a:ea typeface="Aptos" panose="020B0004020202020204" pitchFamily="34" charset="0"/>
                <a:cs typeface="Times New Roman" panose="02020603050405020304" pitchFamily="18" charset="0"/>
              </a:rPr>
              <a:t> MUSTAFA ŞENLİK – 215541304</a:t>
            </a:r>
          </a:p>
          <a:p>
            <a:pPr algn="ctr"/>
            <a:r>
              <a:rPr lang="tr-TR" sz="1800" dirty="0">
                <a:effectLst/>
                <a:latin typeface="Aptos" panose="020B0004020202020204" pitchFamily="34" charset="0"/>
                <a:ea typeface="Aptos" panose="020B0004020202020204" pitchFamily="34" charset="0"/>
                <a:cs typeface="Times New Roman" panose="02020603050405020304" pitchFamily="18" charset="0"/>
              </a:rPr>
              <a:t>ONUR ÇAKIR  – 215541026</a:t>
            </a:r>
          </a:p>
          <a:p>
            <a:pPr algn="ctr"/>
            <a:endParaRPr lang="tr-TR" sz="1600" dirty="0">
              <a:effectLst/>
              <a:latin typeface="Aptos" panose="020B0004020202020204" pitchFamily="34" charset="0"/>
              <a:ea typeface="Aptos" panose="020B0004020202020204" pitchFamily="34" charset="0"/>
              <a:cs typeface="Times New Roman" panose="02020603050405020304" pitchFamily="18" charset="0"/>
            </a:endParaRPr>
          </a:p>
          <a:p>
            <a:r>
              <a:rPr lang="tr-TR" sz="1600" dirty="0">
                <a:effectLst/>
                <a:latin typeface="Aptos" panose="020B0004020202020204" pitchFamily="34" charset="0"/>
                <a:ea typeface="Aptos" panose="020B0004020202020204" pitchFamily="34" charset="0"/>
                <a:cs typeface="Times New Roman" panose="02020603050405020304" pitchFamily="18" charset="0"/>
              </a:rPr>
              <a:t> </a:t>
            </a:r>
          </a:p>
        </p:txBody>
      </p:sp>
    </p:spTree>
    <p:extLst>
      <p:ext uri="{BB962C8B-B14F-4D97-AF65-F5344CB8AC3E}">
        <p14:creationId xmlns:p14="http://schemas.microsoft.com/office/powerpoint/2010/main" val="21469312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98AEE59-7783-DADC-3011-E2902EF76924}"/>
              </a:ext>
            </a:extLst>
          </p:cNvPr>
          <p:cNvSpPr>
            <a:spLocks noGrp="1"/>
          </p:cNvSpPr>
          <p:nvPr>
            <p:ph type="title"/>
          </p:nvPr>
        </p:nvSpPr>
        <p:spPr/>
        <p:txBody>
          <a:bodyPr/>
          <a:lstStyle/>
          <a:p>
            <a:r>
              <a:rPr lang="tr-TR" sz="4400" dirty="0">
                <a:effectLst/>
                <a:latin typeface="Aptos" panose="020B0004020202020204" pitchFamily="34" charset="0"/>
                <a:ea typeface="Aptos" panose="020B0004020202020204" pitchFamily="34" charset="0"/>
                <a:cs typeface="Times New Roman" panose="02020603050405020304" pitchFamily="18" charset="0"/>
              </a:rPr>
              <a:t>GİRİŞ</a:t>
            </a:r>
            <a:br>
              <a:rPr lang="tr-TR" sz="4400" dirty="0">
                <a:effectLst/>
                <a:latin typeface="Aptos" panose="020B0004020202020204" pitchFamily="34" charset="0"/>
                <a:ea typeface="Aptos" panose="020B0004020202020204" pitchFamily="34" charset="0"/>
                <a:cs typeface="Times New Roman" panose="02020603050405020304" pitchFamily="18" charset="0"/>
              </a:rPr>
            </a:br>
            <a:endParaRPr lang="tr-TR" dirty="0"/>
          </a:p>
        </p:txBody>
      </p:sp>
      <p:sp>
        <p:nvSpPr>
          <p:cNvPr id="3" name="İçerik Yer Tutucusu 2">
            <a:extLst>
              <a:ext uri="{FF2B5EF4-FFF2-40B4-BE49-F238E27FC236}">
                <a16:creationId xmlns:a16="http://schemas.microsoft.com/office/drawing/2014/main" id="{4297493A-CD1B-2530-BE79-9CF593E215EF}"/>
              </a:ext>
            </a:extLst>
          </p:cNvPr>
          <p:cNvSpPr>
            <a:spLocks noGrp="1"/>
          </p:cNvSpPr>
          <p:nvPr>
            <p:ph idx="1"/>
          </p:nvPr>
        </p:nvSpPr>
        <p:spPr>
          <a:xfrm>
            <a:off x="838200" y="1520825"/>
            <a:ext cx="10515600" cy="4351338"/>
          </a:xfrm>
        </p:spPr>
        <p:txBody>
          <a:bodyPr>
            <a:normAutofit/>
          </a:bodyPr>
          <a:lstStyle/>
          <a:p>
            <a:pPr marL="0" indent="0">
              <a:buNone/>
            </a:pPr>
            <a:r>
              <a:rPr lang="tr-TR" sz="1800" dirty="0">
                <a:effectLst/>
                <a:latin typeface="Aptos" panose="020B0004020202020204" pitchFamily="34" charset="0"/>
                <a:ea typeface="Aptos" panose="020B0004020202020204" pitchFamily="34" charset="0"/>
                <a:cs typeface="Times New Roman" panose="02020603050405020304" pitchFamily="18" charset="0"/>
              </a:rPr>
              <a:t>Amaç</a:t>
            </a:r>
          </a:p>
          <a:p>
            <a:pPr marL="0" indent="0">
              <a:buNone/>
            </a:pPr>
            <a:r>
              <a:rPr lang="tr-TR" sz="1800" b="0" i="0" dirty="0">
                <a:effectLst/>
                <a:highlight>
                  <a:srgbClr val="FFFFFF"/>
                </a:highlight>
                <a:latin typeface="Aptos" panose="020B0004020202020204" pitchFamily="34" charset="0"/>
              </a:rPr>
              <a:t>Bu projenin ana amacı, İstanbul ilinde toplu taşıma kullanıcılarının </a:t>
            </a:r>
            <a:r>
              <a:rPr lang="tr-TR" sz="1800" b="0" i="0" dirty="0" err="1">
                <a:effectLst/>
                <a:highlight>
                  <a:srgbClr val="FFFFFF"/>
                </a:highlight>
                <a:latin typeface="Aptos" panose="020B0004020202020204" pitchFamily="34" charset="0"/>
              </a:rPr>
              <a:t>İstanbulKart</a:t>
            </a:r>
            <a:r>
              <a:rPr lang="tr-TR" sz="1800" b="0" i="0" dirty="0">
                <a:effectLst/>
                <a:highlight>
                  <a:srgbClr val="FFFFFF"/>
                </a:highlight>
                <a:latin typeface="Aptos" panose="020B0004020202020204" pitchFamily="34" charset="0"/>
              </a:rPr>
              <a:t> dolum noktalarına kolayca erişebilmesini sağlamaktır. </a:t>
            </a:r>
          </a:p>
          <a:p>
            <a:pPr marL="0" indent="0">
              <a:buNone/>
            </a:pPr>
            <a:r>
              <a:rPr lang="tr-TR" sz="1800" b="0" i="0" dirty="0">
                <a:effectLst/>
                <a:highlight>
                  <a:srgbClr val="FFFFFF"/>
                </a:highlight>
                <a:latin typeface="Aptos" panose="020B0004020202020204" pitchFamily="34" charset="0"/>
              </a:rPr>
              <a:t>Kullanıcıların mevcut otobüs hatları ve duraklar üzerindeki dolum noktalarını hızlıca bulmalarına yardımcı olmak, toplu taşıma kullanımını teşvik ederken, zaman ve enerji tasarrufu sağlamayı da amaçlamaktadır.</a:t>
            </a:r>
            <a:r>
              <a:rPr lang="tr-TR" sz="1800" dirty="0">
                <a:effectLst/>
                <a:latin typeface="Aptos" panose="020B0004020202020204" pitchFamily="34" charset="0"/>
                <a:ea typeface="Aptos" panose="020B0004020202020204" pitchFamily="34" charset="0"/>
                <a:cs typeface="Times New Roman" panose="02020603050405020304" pitchFamily="18" charset="0"/>
              </a:rPr>
              <a:t> </a:t>
            </a:r>
          </a:p>
          <a:p>
            <a:pPr marL="0" indent="0">
              <a:buNone/>
            </a:pPr>
            <a:r>
              <a:rPr lang="tr-TR" sz="1800" dirty="0">
                <a:effectLst/>
                <a:latin typeface="Aptos" panose="020B0004020202020204" pitchFamily="34" charset="0"/>
                <a:ea typeface="Aptos" panose="020B0004020202020204" pitchFamily="34" charset="0"/>
                <a:cs typeface="Times New Roman" panose="02020603050405020304" pitchFamily="18" charset="0"/>
              </a:rPr>
              <a:t>Kapsam</a:t>
            </a:r>
          </a:p>
          <a:p>
            <a:pPr marL="0" indent="0">
              <a:buNone/>
            </a:pPr>
            <a:r>
              <a:rPr lang="tr-TR" sz="1800" b="0" i="0" dirty="0">
                <a:effectLst/>
                <a:latin typeface="Aptos" panose="020B0004020202020204" pitchFamily="34" charset="0"/>
              </a:rPr>
              <a:t>Proje, İstanbul ilindeki tüm otobüs hatları ve durak bilgilerini kapsamaktadır. Kullanıcılar, başlangıç ve bitiş noktalarını belirleyerek güzergahlarını oluşturabilir ve bu güzergah üzerindeki en yakın dolum noktalarını harita üzerinde görebilirler. </a:t>
            </a:r>
          </a:p>
          <a:p>
            <a:pPr marL="0" indent="0">
              <a:buNone/>
            </a:pPr>
            <a:r>
              <a:rPr lang="tr-TR" sz="1800" b="0" i="0" dirty="0">
                <a:effectLst/>
                <a:latin typeface="Aptos" panose="020B0004020202020204" pitchFamily="34" charset="0"/>
              </a:rPr>
              <a:t>Proje, harita üzerinde görsel ve metinsel olarak dolum noktalarının yerlerini gösterir ve kullanıcıların en kısa mesafeyi seçmelerine olanak tanır.</a:t>
            </a:r>
            <a:endParaRPr lang="tr-TR" dirty="0"/>
          </a:p>
        </p:txBody>
      </p:sp>
    </p:spTree>
    <p:extLst>
      <p:ext uri="{BB962C8B-B14F-4D97-AF65-F5344CB8AC3E}">
        <p14:creationId xmlns:p14="http://schemas.microsoft.com/office/powerpoint/2010/main" val="1430642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7F63B5-992E-D805-BA03-37112B73E30D}"/>
              </a:ext>
            </a:extLst>
          </p:cNvPr>
          <p:cNvSpPr>
            <a:spLocks noGrp="1"/>
          </p:cNvSpPr>
          <p:nvPr>
            <p:ph type="title"/>
          </p:nvPr>
        </p:nvSpPr>
        <p:spPr/>
        <p:txBody>
          <a:bodyPr/>
          <a:lstStyle/>
          <a:p>
            <a:r>
              <a:rPr lang="tr-TR" dirty="0"/>
              <a:t>Kullanılan Teknolojiler</a:t>
            </a:r>
          </a:p>
        </p:txBody>
      </p:sp>
      <p:sp>
        <p:nvSpPr>
          <p:cNvPr id="3" name="İçerik Yer Tutucusu 2">
            <a:extLst>
              <a:ext uri="{FF2B5EF4-FFF2-40B4-BE49-F238E27FC236}">
                <a16:creationId xmlns:a16="http://schemas.microsoft.com/office/drawing/2014/main" id="{7E2579A5-BA8D-ADA4-9A42-E1C80B8F7321}"/>
              </a:ext>
            </a:extLst>
          </p:cNvPr>
          <p:cNvSpPr>
            <a:spLocks noGrp="1"/>
          </p:cNvSpPr>
          <p:nvPr>
            <p:ph idx="1"/>
          </p:nvPr>
        </p:nvSpPr>
        <p:spPr/>
        <p:txBody>
          <a:bodyPr>
            <a:normAutofit/>
          </a:bodyPr>
          <a:lstStyle/>
          <a:p>
            <a:pPr marL="0" indent="0">
              <a:buNone/>
            </a:pPr>
            <a:endParaRPr lang="tr-TR" dirty="0"/>
          </a:p>
          <a:p>
            <a:pPr marL="0" indent="0">
              <a:buNone/>
            </a:pPr>
            <a:r>
              <a:rPr lang="tr-TR" sz="1800" dirty="0"/>
              <a:t>Projenin geliştirilmesinde aşağıdaki teknolojiler kullanılmıştır:</a:t>
            </a:r>
          </a:p>
          <a:p>
            <a:pPr marL="0" indent="0">
              <a:buNone/>
            </a:pPr>
            <a:endParaRPr lang="tr-TR" sz="1800" dirty="0"/>
          </a:p>
          <a:p>
            <a:pPr marL="0" indent="0">
              <a:buNone/>
            </a:pPr>
            <a:r>
              <a:rPr lang="tr-TR" sz="1800" dirty="0">
                <a:solidFill>
                  <a:srgbClr val="000000"/>
                </a:solidFill>
                <a:effectLst/>
              </a:rPr>
              <a:t>1.Flask: Projenin </a:t>
            </a:r>
            <a:r>
              <a:rPr lang="tr-TR" sz="1800" dirty="0" err="1">
                <a:solidFill>
                  <a:srgbClr val="000000"/>
                </a:solidFill>
                <a:effectLst/>
              </a:rPr>
              <a:t>backend</a:t>
            </a:r>
            <a:r>
              <a:rPr lang="tr-TR" sz="1800" dirty="0">
                <a:solidFill>
                  <a:srgbClr val="000000"/>
                </a:solidFill>
                <a:effectLst/>
              </a:rPr>
              <a:t> geliştirilmesinde kullanılan mikro web servis hizmetidir. </a:t>
            </a:r>
          </a:p>
          <a:p>
            <a:pPr marL="0" indent="0">
              <a:buNone/>
            </a:pPr>
            <a:r>
              <a:rPr lang="tr-TR" sz="1800" dirty="0">
                <a:solidFill>
                  <a:srgbClr val="000000"/>
                </a:solidFill>
                <a:effectLst/>
              </a:rPr>
              <a:t>2.Google </a:t>
            </a:r>
            <a:r>
              <a:rPr lang="tr-TR" sz="1800" dirty="0" err="1">
                <a:solidFill>
                  <a:srgbClr val="000000"/>
                </a:solidFill>
                <a:effectLst/>
              </a:rPr>
              <a:t>Maps</a:t>
            </a:r>
            <a:r>
              <a:rPr lang="tr-TR" sz="1800" dirty="0">
                <a:solidFill>
                  <a:srgbClr val="000000"/>
                </a:solidFill>
                <a:effectLst/>
              </a:rPr>
              <a:t> API: Harita üzerinde otobüs hatları ve dolum noktalarının görselleştirilmesi için kullanılmıştır.</a:t>
            </a:r>
          </a:p>
          <a:p>
            <a:pPr marL="0" indent="0">
              <a:buNone/>
            </a:pPr>
            <a:r>
              <a:rPr lang="tr-TR" sz="1800" dirty="0">
                <a:solidFill>
                  <a:srgbClr val="000000"/>
                </a:solidFill>
                <a:effectLst/>
              </a:rPr>
              <a:t>3.MySQL: Projenin </a:t>
            </a:r>
            <a:r>
              <a:rPr lang="tr-TR" sz="1800" dirty="0" err="1">
                <a:solidFill>
                  <a:srgbClr val="000000"/>
                </a:solidFill>
                <a:effectLst/>
              </a:rPr>
              <a:t>veritabanı</a:t>
            </a:r>
            <a:r>
              <a:rPr lang="tr-TR" sz="1800" dirty="0">
                <a:solidFill>
                  <a:srgbClr val="000000"/>
                </a:solidFill>
                <a:effectLst/>
              </a:rPr>
              <a:t> yönetim sistemi olarak kullanılmıştır. </a:t>
            </a:r>
          </a:p>
          <a:p>
            <a:pPr marL="0" indent="0">
              <a:buNone/>
            </a:pPr>
            <a:r>
              <a:rPr lang="tr-TR" sz="1800" dirty="0">
                <a:solidFill>
                  <a:srgbClr val="000000"/>
                </a:solidFill>
                <a:effectLst/>
              </a:rPr>
              <a:t>4.HTML/CSS/JavaScript: Kullanıcı arayüzünün oluşturulması ve harita entegrasyonu için kullanılmıştır.</a:t>
            </a:r>
            <a:endParaRPr lang="tr-TR" sz="1800" dirty="0"/>
          </a:p>
        </p:txBody>
      </p:sp>
    </p:spTree>
    <p:extLst>
      <p:ext uri="{BB962C8B-B14F-4D97-AF65-F5344CB8AC3E}">
        <p14:creationId xmlns:p14="http://schemas.microsoft.com/office/powerpoint/2010/main" val="42031130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7F63B5-992E-D805-BA03-37112B73E30D}"/>
              </a:ext>
            </a:extLst>
          </p:cNvPr>
          <p:cNvSpPr>
            <a:spLocks noGrp="1"/>
          </p:cNvSpPr>
          <p:nvPr>
            <p:ph type="title"/>
          </p:nvPr>
        </p:nvSpPr>
        <p:spPr/>
        <p:txBody>
          <a:bodyPr/>
          <a:lstStyle/>
          <a:p>
            <a:r>
              <a:rPr lang="tr-TR" dirty="0"/>
              <a:t>Geliştirme Aşaması</a:t>
            </a:r>
          </a:p>
        </p:txBody>
      </p:sp>
      <p:sp>
        <p:nvSpPr>
          <p:cNvPr id="3" name="İçerik Yer Tutucusu 2">
            <a:extLst>
              <a:ext uri="{FF2B5EF4-FFF2-40B4-BE49-F238E27FC236}">
                <a16:creationId xmlns:a16="http://schemas.microsoft.com/office/drawing/2014/main" id="{7E2579A5-BA8D-ADA4-9A42-E1C80B8F7321}"/>
              </a:ext>
            </a:extLst>
          </p:cNvPr>
          <p:cNvSpPr>
            <a:spLocks noGrp="1"/>
          </p:cNvSpPr>
          <p:nvPr>
            <p:ph idx="1"/>
          </p:nvPr>
        </p:nvSpPr>
        <p:spPr>
          <a:xfrm>
            <a:off x="838200" y="1339631"/>
            <a:ext cx="6214240" cy="5691790"/>
          </a:xfrm>
        </p:spPr>
        <p:txBody>
          <a:bodyPr>
            <a:normAutofit fontScale="62500" lnSpcReduction="20000"/>
          </a:bodyPr>
          <a:lstStyle/>
          <a:p>
            <a:pPr marL="0" indent="0">
              <a:buNone/>
            </a:pPr>
            <a:r>
              <a:rPr lang="tr-TR" sz="1800" dirty="0"/>
              <a:t>Proje Yapısının Oluşturulması: </a:t>
            </a:r>
          </a:p>
          <a:p>
            <a:pPr marL="0" indent="0">
              <a:buNone/>
            </a:pPr>
            <a:r>
              <a:rPr lang="tr-TR" sz="1800" dirty="0"/>
              <a:t>Proje, Python ve </a:t>
            </a:r>
            <a:r>
              <a:rPr lang="tr-TR" sz="1800" dirty="0" err="1"/>
              <a:t>Flask</a:t>
            </a:r>
            <a:r>
              <a:rPr lang="tr-TR" sz="1800" dirty="0"/>
              <a:t> </a:t>
            </a:r>
            <a:r>
              <a:rPr lang="tr-TR" sz="1800" dirty="0" err="1"/>
              <a:t>framework'ü</a:t>
            </a:r>
            <a:r>
              <a:rPr lang="tr-TR" sz="1800" dirty="0"/>
              <a:t> kullanılarak geliştirilmiştir. </a:t>
            </a:r>
          </a:p>
          <a:p>
            <a:pPr marL="0" indent="0">
              <a:buNone/>
            </a:pPr>
            <a:r>
              <a:rPr lang="tr-TR" sz="1800" dirty="0"/>
              <a:t>Modüler bir yapı benimsenmiş ve proje </a:t>
            </a:r>
            <a:r>
              <a:rPr lang="tr-TR" sz="1800" dirty="0" err="1"/>
              <a:t>controllers</a:t>
            </a:r>
            <a:r>
              <a:rPr lang="tr-TR" sz="1800" dirty="0"/>
              <a:t>, </a:t>
            </a:r>
            <a:r>
              <a:rPr lang="tr-TR" sz="1800" dirty="0" err="1"/>
              <a:t>services</a:t>
            </a:r>
            <a:r>
              <a:rPr lang="tr-TR" sz="1800" dirty="0"/>
              <a:t>, </a:t>
            </a:r>
            <a:r>
              <a:rPr lang="tr-TR" sz="1800" dirty="0" err="1"/>
              <a:t>models</a:t>
            </a:r>
            <a:r>
              <a:rPr lang="tr-TR" sz="1800" dirty="0"/>
              <a:t>, ve </a:t>
            </a:r>
            <a:r>
              <a:rPr lang="tr-TR" sz="1800" dirty="0" err="1"/>
              <a:t>templates</a:t>
            </a:r>
            <a:r>
              <a:rPr lang="tr-TR" sz="1800" dirty="0"/>
              <a:t> gibi farklı modüllere ayrılmıştır. </a:t>
            </a:r>
          </a:p>
          <a:p>
            <a:pPr marL="0" indent="0">
              <a:buNone/>
            </a:pPr>
            <a:r>
              <a:rPr lang="tr-TR" sz="1800" dirty="0"/>
              <a:t>Gereksinim duyulan kütüphaneler </a:t>
            </a:r>
            <a:r>
              <a:rPr lang="tr-TR" sz="1800" dirty="0" err="1"/>
              <a:t>requirements.txt</a:t>
            </a:r>
            <a:r>
              <a:rPr lang="tr-TR" sz="1800" dirty="0"/>
              <a:t> dosyasında belirtilmiş ve </a:t>
            </a:r>
            <a:r>
              <a:rPr lang="tr-TR" sz="1800" dirty="0" err="1"/>
              <a:t>pip</a:t>
            </a:r>
            <a:r>
              <a:rPr lang="tr-TR" sz="1800" dirty="0"/>
              <a:t> kullanılarak yüklenmiştir.</a:t>
            </a:r>
          </a:p>
          <a:p>
            <a:pPr marL="0" indent="0">
              <a:buNone/>
            </a:pPr>
            <a:r>
              <a:rPr lang="tr-TR" sz="1800" dirty="0"/>
              <a:t> </a:t>
            </a:r>
            <a:r>
              <a:rPr lang="tr-TR" sz="1800" dirty="0" err="1"/>
              <a:t>Veritabanı</a:t>
            </a:r>
            <a:r>
              <a:rPr lang="tr-TR" sz="1800" dirty="0"/>
              <a:t> Yönetimi: </a:t>
            </a:r>
          </a:p>
          <a:p>
            <a:pPr marL="0" indent="0">
              <a:buNone/>
            </a:pPr>
            <a:r>
              <a:rPr lang="tr-TR" sz="1800" dirty="0"/>
              <a:t>MySQL </a:t>
            </a:r>
            <a:r>
              <a:rPr lang="tr-TR" sz="1800" dirty="0" err="1"/>
              <a:t>veritabanı</a:t>
            </a:r>
            <a:r>
              <a:rPr lang="tr-TR" sz="1800" dirty="0"/>
              <a:t> kullanılarak dolum noktası verileri yönetilmiştir.</a:t>
            </a:r>
          </a:p>
          <a:p>
            <a:pPr marL="0" indent="0">
              <a:buNone/>
            </a:pPr>
            <a:r>
              <a:rPr lang="tr-TR" sz="1800" dirty="0"/>
              <a:t> </a:t>
            </a:r>
            <a:r>
              <a:rPr lang="tr-TR" sz="1800" dirty="0" err="1"/>
              <a:t>SQLAlchemy</a:t>
            </a:r>
            <a:r>
              <a:rPr lang="tr-TR" sz="1800" dirty="0"/>
              <a:t> ORM kullanılarak </a:t>
            </a:r>
            <a:r>
              <a:rPr lang="tr-TR" sz="1800" dirty="0" err="1"/>
              <a:t>veritabanı</a:t>
            </a:r>
            <a:r>
              <a:rPr lang="tr-TR" sz="1800" dirty="0"/>
              <a:t> işlemleri gerçekleştirilmiştir. </a:t>
            </a:r>
          </a:p>
          <a:p>
            <a:pPr marL="0" indent="0">
              <a:buNone/>
            </a:pPr>
            <a:r>
              <a:rPr lang="tr-TR" sz="1800" dirty="0" err="1"/>
              <a:t>Veritabanı</a:t>
            </a:r>
            <a:r>
              <a:rPr lang="tr-TR" sz="1800" dirty="0"/>
              <a:t> bağlantı bilgileri </a:t>
            </a:r>
            <a:r>
              <a:rPr lang="tr-TR" sz="1800" dirty="0" err="1"/>
              <a:t>config.py</a:t>
            </a:r>
            <a:r>
              <a:rPr lang="tr-TR" sz="1800" dirty="0"/>
              <a:t> dosyasında yapılandırılmıştır. </a:t>
            </a:r>
          </a:p>
          <a:p>
            <a:pPr marL="0" indent="0">
              <a:buNone/>
            </a:pPr>
            <a:r>
              <a:rPr lang="tr-TR" sz="1800" dirty="0"/>
              <a:t>Harita Entegrasyonu: </a:t>
            </a:r>
          </a:p>
          <a:p>
            <a:pPr marL="0" indent="0">
              <a:buNone/>
            </a:pPr>
            <a:r>
              <a:rPr lang="tr-TR" sz="1800" dirty="0"/>
              <a:t>Google </a:t>
            </a:r>
            <a:r>
              <a:rPr lang="tr-TR" sz="1800" dirty="0" err="1"/>
              <a:t>Maps</a:t>
            </a:r>
            <a:r>
              <a:rPr lang="tr-TR" sz="1800" dirty="0"/>
              <a:t> API kullanılarak harita entegrasyonu sağlanmıştır. </a:t>
            </a:r>
          </a:p>
          <a:p>
            <a:pPr marL="0" indent="0">
              <a:buNone/>
            </a:pPr>
            <a:r>
              <a:rPr lang="tr-TR" sz="1800" dirty="0"/>
              <a:t>Kullanıcıların başlangıç ve bitiş noktalarını belirleyerek en kısa rotayı hesaplamaları sağlanmıştır. </a:t>
            </a:r>
          </a:p>
          <a:p>
            <a:pPr marL="0" indent="0">
              <a:buNone/>
            </a:pPr>
            <a:r>
              <a:rPr lang="tr-TR" sz="1800" dirty="0"/>
              <a:t>Harita üzerinde en yakın dolum noktalarının gösterilmesi için gerekli fonksiyonlar yazılmıştır. </a:t>
            </a:r>
          </a:p>
          <a:p>
            <a:pPr marL="0" indent="0">
              <a:buNone/>
            </a:pPr>
            <a:r>
              <a:rPr lang="tr-TR" sz="1800" dirty="0"/>
              <a:t>API Geliştirme: </a:t>
            </a:r>
          </a:p>
          <a:p>
            <a:pPr marL="0" indent="0">
              <a:buNone/>
            </a:pPr>
            <a:r>
              <a:rPr lang="tr-TR" sz="1800" dirty="0" err="1"/>
              <a:t>controllers.py</a:t>
            </a:r>
            <a:r>
              <a:rPr lang="tr-TR" sz="1800" dirty="0"/>
              <a:t> dosyasında, kullanıcı isteklerini işleyip gerekli verileri sağlayan API </a:t>
            </a:r>
            <a:r>
              <a:rPr lang="tr-TR" sz="1800" dirty="0" err="1"/>
              <a:t>endpoint'leri</a:t>
            </a:r>
            <a:r>
              <a:rPr lang="tr-TR" sz="1800" dirty="0"/>
              <a:t> oluşturulmuştur. </a:t>
            </a:r>
          </a:p>
          <a:p>
            <a:pPr marL="0" indent="0">
              <a:buNone/>
            </a:pPr>
            <a:r>
              <a:rPr lang="tr-TR" sz="1800" dirty="0" err="1"/>
              <a:t>get_directions</a:t>
            </a:r>
            <a:r>
              <a:rPr lang="tr-TR" sz="1800" dirty="0"/>
              <a:t> fonksiyonu, belirli bir başlangıç ve bitiş noktası arasındaki rotayı hesaplayarak mesafe ve süre bilgilerini döndürmektedir. </a:t>
            </a:r>
          </a:p>
          <a:p>
            <a:pPr marL="0" indent="0">
              <a:buNone/>
            </a:pPr>
            <a:r>
              <a:rPr lang="tr-TR" sz="1800" dirty="0"/>
              <a:t>Servis Katmanı: </a:t>
            </a:r>
          </a:p>
          <a:p>
            <a:pPr marL="0" indent="0">
              <a:buNone/>
            </a:pPr>
            <a:r>
              <a:rPr lang="tr-TR" sz="1800" dirty="0" err="1"/>
              <a:t>services.py</a:t>
            </a:r>
            <a:r>
              <a:rPr lang="tr-TR" sz="1800" dirty="0"/>
              <a:t> dosyasında, iş mantığını içeren servis sınıfları oluşturulmuştur. </a:t>
            </a:r>
          </a:p>
          <a:p>
            <a:pPr marL="0" indent="0">
              <a:buNone/>
            </a:pPr>
            <a:r>
              <a:rPr lang="tr-TR" sz="1800" dirty="0" err="1"/>
              <a:t>LocationService</a:t>
            </a:r>
            <a:r>
              <a:rPr lang="tr-TR" sz="1800" dirty="0"/>
              <a:t> sınıfı, </a:t>
            </a:r>
            <a:r>
              <a:rPr lang="tr-TR" sz="1800" dirty="0" err="1"/>
              <a:t>veritabanındaki</a:t>
            </a:r>
            <a:r>
              <a:rPr lang="tr-TR" sz="1800" dirty="0"/>
              <a:t> dolum noktası verilerini işleyerek kullanıcıya en yakın dolum noktalarını bulma işlevini yerine getirmektedir.</a:t>
            </a:r>
            <a:endParaRPr lang="tr-TR" sz="1800" dirty="0">
              <a:solidFill>
                <a:srgbClr val="000000"/>
              </a:solidFill>
              <a:effectLst/>
            </a:endParaRPr>
          </a:p>
        </p:txBody>
      </p:sp>
      <p:pic>
        <p:nvPicPr>
          <p:cNvPr id="9" name="Resim 8" descr="metin, ekran görüntüsü içeren bir resim&#10;&#10;Açıklama otomatik olarak oluşturuldu">
            <a:extLst>
              <a:ext uri="{FF2B5EF4-FFF2-40B4-BE49-F238E27FC236}">
                <a16:creationId xmlns:a16="http://schemas.microsoft.com/office/drawing/2014/main" id="{C8E39060-D903-9E6C-B61D-A73AFEBBA3A9}"/>
              </a:ext>
            </a:extLst>
          </p:cNvPr>
          <p:cNvPicPr>
            <a:picLocks noChangeAspect="1"/>
          </p:cNvPicPr>
          <p:nvPr/>
        </p:nvPicPr>
        <p:blipFill>
          <a:blip r:embed="rId2"/>
          <a:stretch>
            <a:fillRect/>
          </a:stretch>
        </p:blipFill>
        <p:spPr>
          <a:xfrm>
            <a:off x="7052440" y="911657"/>
            <a:ext cx="4887310" cy="2517343"/>
          </a:xfrm>
          <a:prstGeom prst="rect">
            <a:avLst/>
          </a:prstGeom>
        </p:spPr>
      </p:pic>
      <p:pic>
        <p:nvPicPr>
          <p:cNvPr id="11" name="Resim 10" descr="metin, ekran görüntüsü, yazılım içeren bir resim&#10;&#10;Açıklama otomatik olarak oluşturuldu">
            <a:extLst>
              <a:ext uri="{FF2B5EF4-FFF2-40B4-BE49-F238E27FC236}">
                <a16:creationId xmlns:a16="http://schemas.microsoft.com/office/drawing/2014/main" id="{32B0A25D-D563-0B0E-5659-F3EBE3B3952F}"/>
              </a:ext>
            </a:extLst>
          </p:cNvPr>
          <p:cNvPicPr>
            <a:picLocks noChangeAspect="1"/>
          </p:cNvPicPr>
          <p:nvPr/>
        </p:nvPicPr>
        <p:blipFill>
          <a:blip r:embed="rId3"/>
          <a:stretch>
            <a:fillRect/>
          </a:stretch>
        </p:blipFill>
        <p:spPr>
          <a:xfrm>
            <a:off x="7052440" y="3613062"/>
            <a:ext cx="4887314" cy="2517344"/>
          </a:xfrm>
          <a:prstGeom prst="rect">
            <a:avLst/>
          </a:prstGeom>
        </p:spPr>
      </p:pic>
    </p:spTree>
    <p:extLst>
      <p:ext uri="{BB962C8B-B14F-4D97-AF65-F5344CB8AC3E}">
        <p14:creationId xmlns:p14="http://schemas.microsoft.com/office/powerpoint/2010/main" val="3005055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7F63B5-992E-D805-BA03-37112B73E30D}"/>
              </a:ext>
            </a:extLst>
          </p:cNvPr>
          <p:cNvSpPr>
            <a:spLocks noGrp="1"/>
          </p:cNvSpPr>
          <p:nvPr>
            <p:ph type="title"/>
          </p:nvPr>
        </p:nvSpPr>
        <p:spPr/>
        <p:txBody>
          <a:bodyPr/>
          <a:lstStyle/>
          <a:p>
            <a:r>
              <a:rPr lang="tr-TR" dirty="0"/>
              <a:t>Kullanılan Yöntemler</a:t>
            </a:r>
          </a:p>
        </p:txBody>
      </p:sp>
      <p:sp>
        <p:nvSpPr>
          <p:cNvPr id="3" name="İçerik Yer Tutucusu 2">
            <a:extLst>
              <a:ext uri="{FF2B5EF4-FFF2-40B4-BE49-F238E27FC236}">
                <a16:creationId xmlns:a16="http://schemas.microsoft.com/office/drawing/2014/main" id="{7E2579A5-BA8D-ADA4-9A42-E1C80B8F7321}"/>
              </a:ext>
            </a:extLst>
          </p:cNvPr>
          <p:cNvSpPr>
            <a:spLocks noGrp="1"/>
          </p:cNvSpPr>
          <p:nvPr>
            <p:ph idx="1"/>
          </p:nvPr>
        </p:nvSpPr>
        <p:spPr>
          <a:xfrm>
            <a:off x="838200" y="1825625"/>
            <a:ext cx="5898931" cy="4351338"/>
          </a:xfrm>
        </p:spPr>
        <p:txBody>
          <a:bodyPr>
            <a:normAutofit/>
          </a:bodyPr>
          <a:lstStyle/>
          <a:p>
            <a:pPr marL="0" indent="0">
              <a:buNone/>
            </a:pPr>
            <a:r>
              <a:rPr lang="tr-TR" sz="1800" dirty="0">
                <a:solidFill>
                  <a:srgbClr val="000000"/>
                </a:solidFill>
                <a:effectLst/>
              </a:rPr>
              <a:t>Veri Toplama: İstanbul Büyükşehir Belediyesi Açık Veri Portalı üzerinden </a:t>
            </a:r>
            <a:r>
              <a:rPr lang="tr-TR" sz="1800" dirty="0" err="1">
                <a:solidFill>
                  <a:srgbClr val="000000"/>
                </a:solidFill>
                <a:effectLst/>
              </a:rPr>
              <a:t>İstanbulKart</a:t>
            </a:r>
            <a:r>
              <a:rPr lang="tr-TR" sz="1800" dirty="0">
                <a:solidFill>
                  <a:srgbClr val="000000"/>
                </a:solidFill>
                <a:effectLst/>
              </a:rPr>
              <a:t> Dolum Noktaları verileri elde edilmiştir. </a:t>
            </a:r>
          </a:p>
          <a:p>
            <a:pPr marL="0" indent="0">
              <a:buNone/>
            </a:pPr>
            <a:endParaRPr lang="tr-TR" sz="1800" dirty="0">
              <a:solidFill>
                <a:srgbClr val="000000"/>
              </a:solidFill>
              <a:effectLst/>
            </a:endParaRPr>
          </a:p>
          <a:p>
            <a:pPr marL="0" indent="0">
              <a:buNone/>
            </a:pPr>
            <a:r>
              <a:rPr lang="tr-TR" sz="1800" dirty="0">
                <a:solidFill>
                  <a:srgbClr val="000000"/>
                </a:solidFill>
                <a:effectLst/>
              </a:rPr>
              <a:t>Veri İşleme: Toplanan veriler, ilçe etiketlerine göre sınıflandırılmıştır. </a:t>
            </a:r>
          </a:p>
          <a:p>
            <a:pPr marL="0" indent="0">
              <a:buNone/>
            </a:pPr>
            <a:endParaRPr lang="tr-TR" sz="1800" dirty="0">
              <a:solidFill>
                <a:srgbClr val="000000"/>
              </a:solidFill>
              <a:effectLst/>
            </a:endParaRPr>
          </a:p>
          <a:p>
            <a:pPr marL="0" indent="0">
              <a:buNone/>
            </a:pPr>
            <a:r>
              <a:rPr lang="tr-TR" sz="1800" dirty="0">
                <a:solidFill>
                  <a:srgbClr val="000000"/>
                </a:solidFill>
                <a:effectLst/>
              </a:rPr>
              <a:t>Veri Temizleme: Aykırı veriler ve coğrafi konumların dışına çıkan dolum noktaları tespit edilip temizlenmiştir. </a:t>
            </a:r>
          </a:p>
          <a:p>
            <a:pPr marL="0" indent="0">
              <a:buNone/>
            </a:pPr>
            <a:endParaRPr lang="tr-TR" sz="1800" dirty="0">
              <a:solidFill>
                <a:srgbClr val="000000"/>
              </a:solidFill>
              <a:effectLst/>
            </a:endParaRPr>
          </a:p>
          <a:p>
            <a:pPr marL="0" indent="0">
              <a:buNone/>
            </a:pPr>
            <a:r>
              <a:rPr lang="tr-TR" sz="1800" dirty="0">
                <a:solidFill>
                  <a:srgbClr val="000000"/>
                </a:solidFill>
                <a:effectLst/>
              </a:rPr>
              <a:t>Güzergah ve Dolum Noktası Entegrasyonu: Kullanıcıların seçtiği başlangıç ve bitiş noktalarına göre en yakın dolum noktaları, otobüs hatları ve duraklar ile entegre edilerek harita üzerinde gösterilmiştir.</a:t>
            </a:r>
            <a:endParaRPr lang="tr-TR" sz="1200" dirty="0">
              <a:solidFill>
                <a:srgbClr val="000000"/>
              </a:solidFill>
              <a:effectLst/>
              <a:latin typeface="Helvetica" pitchFamily="2" charset="0"/>
            </a:endParaRPr>
          </a:p>
        </p:txBody>
      </p:sp>
      <p:pic>
        <p:nvPicPr>
          <p:cNvPr id="9" name="Resim 8" descr="metin, ekran görüntüsü içeren bir resim&#10;&#10;Açıklama otomatik olarak oluşturuldu">
            <a:extLst>
              <a:ext uri="{FF2B5EF4-FFF2-40B4-BE49-F238E27FC236}">
                <a16:creationId xmlns:a16="http://schemas.microsoft.com/office/drawing/2014/main" id="{E1280769-E481-A3FA-F7B5-BDCD79E9753F}"/>
              </a:ext>
            </a:extLst>
          </p:cNvPr>
          <p:cNvPicPr>
            <a:picLocks noChangeAspect="1"/>
          </p:cNvPicPr>
          <p:nvPr/>
        </p:nvPicPr>
        <p:blipFill>
          <a:blip r:embed="rId2"/>
          <a:stretch>
            <a:fillRect/>
          </a:stretch>
        </p:blipFill>
        <p:spPr>
          <a:xfrm>
            <a:off x="7553876" y="0"/>
            <a:ext cx="3897779" cy="3330232"/>
          </a:xfrm>
          <a:prstGeom prst="rect">
            <a:avLst/>
          </a:prstGeom>
        </p:spPr>
      </p:pic>
      <p:pic>
        <p:nvPicPr>
          <p:cNvPr id="11" name="Resim 10" descr="metin, ekran görüntüsü, kalıp, desen, düzen içeren bir resim&#10;&#10;Açıklama otomatik olarak oluşturuldu">
            <a:extLst>
              <a:ext uri="{FF2B5EF4-FFF2-40B4-BE49-F238E27FC236}">
                <a16:creationId xmlns:a16="http://schemas.microsoft.com/office/drawing/2014/main" id="{0C4B000F-F9C8-4F6A-5C66-D3C2F287ED8E}"/>
              </a:ext>
            </a:extLst>
          </p:cNvPr>
          <p:cNvPicPr>
            <a:picLocks noChangeAspect="1"/>
          </p:cNvPicPr>
          <p:nvPr/>
        </p:nvPicPr>
        <p:blipFill>
          <a:blip r:embed="rId3"/>
          <a:stretch>
            <a:fillRect/>
          </a:stretch>
        </p:blipFill>
        <p:spPr>
          <a:xfrm>
            <a:off x="7553876" y="3385453"/>
            <a:ext cx="3897779" cy="3379144"/>
          </a:xfrm>
          <a:prstGeom prst="rect">
            <a:avLst/>
          </a:prstGeom>
        </p:spPr>
      </p:pic>
    </p:spTree>
    <p:extLst>
      <p:ext uri="{BB962C8B-B14F-4D97-AF65-F5344CB8AC3E}">
        <p14:creationId xmlns:p14="http://schemas.microsoft.com/office/powerpoint/2010/main" val="2379171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7F63B5-992E-D805-BA03-37112B73E30D}"/>
              </a:ext>
            </a:extLst>
          </p:cNvPr>
          <p:cNvSpPr>
            <a:spLocks noGrp="1"/>
          </p:cNvSpPr>
          <p:nvPr>
            <p:ph type="title"/>
          </p:nvPr>
        </p:nvSpPr>
        <p:spPr/>
        <p:txBody>
          <a:bodyPr/>
          <a:lstStyle/>
          <a:p>
            <a:r>
              <a:rPr lang="tr-TR" dirty="0"/>
              <a:t>Sistem Çözümleme</a:t>
            </a:r>
          </a:p>
        </p:txBody>
      </p:sp>
      <p:sp>
        <p:nvSpPr>
          <p:cNvPr id="3" name="İçerik Yer Tutucusu 2">
            <a:extLst>
              <a:ext uri="{FF2B5EF4-FFF2-40B4-BE49-F238E27FC236}">
                <a16:creationId xmlns:a16="http://schemas.microsoft.com/office/drawing/2014/main" id="{7E2579A5-BA8D-ADA4-9A42-E1C80B8F7321}"/>
              </a:ext>
            </a:extLst>
          </p:cNvPr>
          <p:cNvSpPr>
            <a:spLocks noGrp="1"/>
          </p:cNvSpPr>
          <p:nvPr>
            <p:ph idx="1"/>
          </p:nvPr>
        </p:nvSpPr>
        <p:spPr>
          <a:xfrm>
            <a:off x="838200" y="1253331"/>
            <a:ext cx="10933386" cy="4351338"/>
          </a:xfrm>
        </p:spPr>
        <p:txBody>
          <a:bodyPr>
            <a:normAutofit/>
          </a:bodyPr>
          <a:lstStyle/>
          <a:p>
            <a:pPr marL="0" indent="0">
              <a:buNone/>
            </a:pPr>
            <a:r>
              <a:rPr lang="tr-TR" sz="2000" dirty="0">
                <a:solidFill>
                  <a:srgbClr val="000000"/>
                </a:solidFill>
                <a:effectLst/>
              </a:rPr>
              <a:t>Kullanıcı web sitesine giriş yapar. Giriş sayfasında projeyle ilgili temel bilgiler ve yönlendirmeler bulunur. </a:t>
            </a:r>
          </a:p>
          <a:p>
            <a:pPr marL="0" indent="0">
              <a:buNone/>
            </a:pPr>
            <a:r>
              <a:rPr lang="tr-TR" sz="2000" dirty="0" err="1">
                <a:solidFill>
                  <a:srgbClr val="000000"/>
                </a:solidFill>
                <a:effectLst/>
              </a:rPr>
              <a:t>Version</a:t>
            </a:r>
            <a:r>
              <a:rPr lang="tr-TR" sz="2000" dirty="0">
                <a:solidFill>
                  <a:srgbClr val="000000"/>
                </a:solidFill>
                <a:effectLst/>
              </a:rPr>
              <a:t> 2 Sayfasına Geçiş Kullanıcı, menü veya yönlendirme butonları aracılığıyla </a:t>
            </a:r>
            <a:r>
              <a:rPr lang="tr-TR" sz="2000" dirty="0" err="1">
                <a:solidFill>
                  <a:srgbClr val="000000"/>
                </a:solidFill>
                <a:effectLst/>
              </a:rPr>
              <a:t>Version</a:t>
            </a:r>
            <a:r>
              <a:rPr lang="tr-TR" sz="2000" dirty="0">
                <a:solidFill>
                  <a:srgbClr val="000000"/>
                </a:solidFill>
                <a:effectLst/>
              </a:rPr>
              <a:t> 2 sayfasına geçiş yapar. </a:t>
            </a:r>
          </a:p>
          <a:p>
            <a:pPr marL="0" indent="0">
              <a:buNone/>
            </a:pPr>
            <a:r>
              <a:rPr lang="tr-TR" sz="2000" dirty="0">
                <a:solidFill>
                  <a:srgbClr val="000000"/>
                </a:solidFill>
                <a:effectLst/>
              </a:rPr>
              <a:t>A ve B Noktalarının Seçilmesi Kullanıcı, A ve B noktalarını seçmek için harita veya adres girişi alanını kullanır. </a:t>
            </a:r>
          </a:p>
          <a:p>
            <a:pPr marL="0" indent="0">
              <a:buNone/>
            </a:pPr>
            <a:r>
              <a:rPr lang="tr-TR" sz="2000" dirty="0">
                <a:solidFill>
                  <a:srgbClr val="000000"/>
                </a:solidFill>
                <a:effectLst/>
              </a:rPr>
              <a:t>A noktası başlangıç noktası, B noktası varış noktası olarak belirlenir. Rota Bulma İşlemi Kullanıcı "Rota Bul" butonuna basar. </a:t>
            </a:r>
          </a:p>
          <a:p>
            <a:pPr marL="0" indent="0">
              <a:buNone/>
            </a:pPr>
            <a:r>
              <a:rPr lang="tr-TR" sz="2000" dirty="0">
                <a:solidFill>
                  <a:srgbClr val="000000"/>
                </a:solidFill>
                <a:effectLst/>
              </a:rPr>
              <a:t>Bu işlem, seçilen A ve B noktaları arasındaki en uygun rotayı hesaplar. Rota Sonuçları Görüntüleme (</a:t>
            </a:r>
            <a:r>
              <a:rPr lang="tr-TR" sz="2000" dirty="0" err="1">
                <a:solidFill>
                  <a:srgbClr val="000000"/>
                </a:solidFill>
                <a:effectLst/>
              </a:rPr>
              <a:t>route</a:t>
            </a:r>
            <a:r>
              <a:rPr lang="tr-TR" sz="2000" dirty="0">
                <a:solidFill>
                  <a:srgbClr val="000000"/>
                </a:solidFill>
                <a:effectLst/>
              </a:rPr>
              <a:t>-form Sayfası) Kullanıcı, rota sonuçlarını görüntülemek için </a:t>
            </a:r>
            <a:r>
              <a:rPr lang="tr-TR" sz="2000" dirty="0" err="1">
                <a:solidFill>
                  <a:srgbClr val="000000"/>
                </a:solidFill>
                <a:effectLst/>
              </a:rPr>
              <a:t>route</a:t>
            </a:r>
            <a:r>
              <a:rPr lang="tr-TR" sz="2000" dirty="0">
                <a:solidFill>
                  <a:srgbClr val="000000"/>
                </a:solidFill>
                <a:effectLst/>
              </a:rPr>
              <a:t>-form sayfasına yönlendirilir. </a:t>
            </a:r>
          </a:p>
          <a:p>
            <a:pPr marL="0" indent="0">
              <a:buNone/>
            </a:pPr>
            <a:r>
              <a:rPr lang="tr-TR" sz="2000" dirty="0">
                <a:solidFill>
                  <a:srgbClr val="000000"/>
                </a:solidFill>
                <a:effectLst/>
              </a:rPr>
              <a:t>Burada, harita üzerinde çizilmiş rota ve dolum noktaları ile ilgili bilgiler yer alır. En yakın dolum noktaları kırmızı ile, A ve B noktaları mavi ile, diğer dolum noktaları ise yeşil ile gösterilir.</a:t>
            </a:r>
          </a:p>
        </p:txBody>
      </p:sp>
      <p:pic>
        <p:nvPicPr>
          <p:cNvPr id="12" name="Resim 11" descr="yazı tipi, metin, beyaz, grafik içeren bir resim&#10;&#10;Açıklama otomatik olarak oluşturuldu">
            <a:extLst>
              <a:ext uri="{FF2B5EF4-FFF2-40B4-BE49-F238E27FC236}">
                <a16:creationId xmlns:a16="http://schemas.microsoft.com/office/drawing/2014/main" id="{9C95924A-E064-51CD-491B-C145D9788F34}"/>
              </a:ext>
            </a:extLst>
          </p:cNvPr>
          <p:cNvPicPr>
            <a:picLocks noChangeAspect="1"/>
          </p:cNvPicPr>
          <p:nvPr/>
        </p:nvPicPr>
        <p:blipFill>
          <a:blip r:embed="rId2"/>
          <a:stretch>
            <a:fillRect/>
          </a:stretch>
        </p:blipFill>
        <p:spPr>
          <a:xfrm>
            <a:off x="4568605" y="6112219"/>
            <a:ext cx="1977554" cy="380656"/>
          </a:xfrm>
          <a:prstGeom prst="rect">
            <a:avLst/>
          </a:prstGeom>
        </p:spPr>
      </p:pic>
      <p:pic>
        <p:nvPicPr>
          <p:cNvPr id="5" name="Resim 4">
            <a:extLst>
              <a:ext uri="{FF2B5EF4-FFF2-40B4-BE49-F238E27FC236}">
                <a16:creationId xmlns:a16="http://schemas.microsoft.com/office/drawing/2014/main" id="{8ED40E7C-FC8C-45B5-4BE7-E6E7FEEE3A60}"/>
              </a:ext>
            </a:extLst>
          </p:cNvPr>
          <p:cNvPicPr>
            <a:picLocks noChangeAspect="1"/>
          </p:cNvPicPr>
          <p:nvPr/>
        </p:nvPicPr>
        <p:blipFill>
          <a:blip r:embed="rId3"/>
          <a:stretch>
            <a:fillRect/>
          </a:stretch>
        </p:blipFill>
        <p:spPr>
          <a:xfrm>
            <a:off x="266042" y="5665447"/>
            <a:ext cx="11887201" cy="526255"/>
          </a:xfrm>
          <a:prstGeom prst="rect">
            <a:avLst/>
          </a:prstGeom>
        </p:spPr>
      </p:pic>
    </p:spTree>
    <p:extLst>
      <p:ext uri="{BB962C8B-B14F-4D97-AF65-F5344CB8AC3E}">
        <p14:creationId xmlns:p14="http://schemas.microsoft.com/office/powerpoint/2010/main" val="1713213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7F63B5-992E-D805-BA03-37112B73E30D}"/>
              </a:ext>
            </a:extLst>
          </p:cNvPr>
          <p:cNvSpPr>
            <a:spLocks noGrp="1"/>
          </p:cNvSpPr>
          <p:nvPr>
            <p:ph type="title"/>
          </p:nvPr>
        </p:nvSpPr>
        <p:spPr/>
        <p:txBody>
          <a:bodyPr/>
          <a:lstStyle/>
          <a:p>
            <a:r>
              <a:rPr lang="tr-TR" dirty="0"/>
              <a:t>Arayüz Tasarımı</a:t>
            </a:r>
          </a:p>
        </p:txBody>
      </p:sp>
      <p:sp>
        <p:nvSpPr>
          <p:cNvPr id="3" name="İçerik Yer Tutucusu 2">
            <a:extLst>
              <a:ext uri="{FF2B5EF4-FFF2-40B4-BE49-F238E27FC236}">
                <a16:creationId xmlns:a16="http://schemas.microsoft.com/office/drawing/2014/main" id="{7E2579A5-BA8D-ADA4-9A42-E1C80B8F7321}"/>
              </a:ext>
            </a:extLst>
          </p:cNvPr>
          <p:cNvSpPr>
            <a:spLocks noGrp="1"/>
          </p:cNvSpPr>
          <p:nvPr>
            <p:ph idx="1"/>
          </p:nvPr>
        </p:nvSpPr>
        <p:spPr>
          <a:xfrm>
            <a:off x="838200" y="1690688"/>
            <a:ext cx="5828432" cy="4351338"/>
          </a:xfrm>
        </p:spPr>
        <p:txBody>
          <a:bodyPr>
            <a:normAutofit fontScale="77500" lnSpcReduction="20000"/>
          </a:bodyPr>
          <a:lstStyle/>
          <a:p>
            <a:pPr marL="0" indent="0">
              <a:buNone/>
            </a:pPr>
            <a:r>
              <a:rPr lang="tr-TR" sz="1800" dirty="0">
                <a:solidFill>
                  <a:srgbClr val="000000"/>
                </a:solidFill>
                <a:effectLst/>
              </a:rPr>
              <a:t>Projemizde kullanıcıların kolay ve hızlı bir şekilde </a:t>
            </a:r>
            <a:r>
              <a:rPr lang="tr-TR" sz="1800" dirty="0" err="1">
                <a:solidFill>
                  <a:srgbClr val="000000"/>
                </a:solidFill>
                <a:effectLst/>
              </a:rPr>
              <a:t>İstanbulkart</a:t>
            </a:r>
            <a:r>
              <a:rPr lang="tr-TR" sz="1800" dirty="0">
                <a:solidFill>
                  <a:srgbClr val="000000"/>
                </a:solidFill>
                <a:effectLst/>
              </a:rPr>
              <a:t> dolum noktalarını bulabilmeleri için kullanıcı dostu bir arayüz tasarladık. Arayüz, kullanıcıların istedikleri başlangıç ve bitiş noktalarını seçmelerine olanak tanır ve bu noktalar arasındaki en uygun rotayı ve dolum noktalarını harita üzerinde gösterir. </a:t>
            </a:r>
          </a:p>
          <a:p>
            <a:pPr marL="0" indent="0">
              <a:buNone/>
            </a:pPr>
            <a:r>
              <a:rPr lang="tr-TR" sz="1800" dirty="0">
                <a:solidFill>
                  <a:srgbClr val="000000"/>
                </a:solidFill>
                <a:effectLst/>
              </a:rPr>
              <a:t>Ana Sayfa: Kullanıcıların uygulamaya ilk girdiklerinde karşılaştıkları sayfadır. Bu sayfada kullanıcılar, </a:t>
            </a:r>
            <a:r>
              <a:rPr lang="tr-TR" sz="1800" dirty="0" err="1">
                <a:solidFill>
                  <a:srgbClr val="000000"/>
                </a:solidFill>
                <a:effectLst/>
              </a:rPr>
              <a:t>İstanbulkart</a:t>
            </a:r>
            <a:r>
              <a:rPr lang="tr-TR" sz="1800" dirty="0">
                <a:solidFill>
                  <a:srgbClr val="000000"/>
                </a:solidFill>
                <a:effectLst/>
              </a:rPr>
              <a:t> dolum noktalarını aramak için gerekli başlangıç ve bitiş noktalarını girebilirler. </a:t>
            </a:r>
          </a:p>
          <a:p>
            <a:pPr marL="0" indent="0">
              <a:buNone/>
            </a:pPr>
            <a:endParaRPr lang="tr-TR" sz="1800" dirty="0">
              <a:solidFill>
                <a:srgbClr val="000000"/>
              </a:solidFill>
              <a:effectLst/>
            </a:endParaRPr>
          </a:p>
          <a:p>
            <a:pPr marL="0" indent="0">
              <a:buNone/>
            </a:pPr>
            <a:r>
              <a:rPr lang="tr-TR" sz="1800" dirty="0">
                <a:solidFill>
                  <a:srgbClr val="000000"/>
                </a:solidFill>
                <a:effectLst/>
              </a:rPr>
              <a:t>Sonuç Sayfası: Arama sonuçlarının gösterildiği sayfadır. Kullanıcının girdiği başlangıç ve bitiş noktaları arasındaki en uygun rota ve bu rota üzerindeki dolum noktaları harita üzerinde gösterilir. </a:t>
            </a:r>
          </a:p>
          <a:p>
            <a:pPr marL="0" indent="0">
              <a:buNone/>
            </a:pPr>
            <a:endParaRPr lang="tr-TR" sz="1800" dirty="0">
              <a:solidFill>
                <a:srgbClr val="000000"/>
              </a:solidFill>
            </a:endParaRPr>
          </a:p>
          <a:p>
            <a:pPr marL="0" indent="0">
              <a:buNone/>
            </a:pPr>
            <a:r>
              <a:rPr lang="tr-TR" sz="1800" dirty="0">
                <a:solidFill>
                  <a:srgbClr val="000000"/>
                </a:solidFill>
                <a:effectLst/>
              </a:rPr>
              <a:t>Harita Entegrasyonu: Google </a:t>
            </a:r>
            <a:r>
              <a:rPr lang="tr-TR" sz="1800" dirty="0" err="1">
                <a:solidFill>
                  <a:srgbClr val="000000"/>
                </a:solidFill>
                <a:effectLst/>
              </a:rPr>
              <a:t>Maps</a:t>
            </a:r>
            <a:r>
              <a:rPr lang="tr-TR" sz="1800" dirty="0">
                <a:solidFill>
                  <a:srgbClr val="000000"/>
                </a:solidFill>
                <a:effectLst/>
              </a:rPr>
              <a:t> API kullanılarak harita entegrasyonu sağlanmıştır. Bu sayede kullanıcılar, dolum noktalarını ve rotalarını görsel olarak takip edebilirler. </a:t>
            </a:r>
          </a:p>
          <a:p>
            <a:pPr marL="0" indent="0">
              <a:buNone/>
            </a:pPr>
            <a:endParaRPr lang="tr-TR" sz="1800" dirty="0">
              <a:solidFill>
                <a:srgbClr val="000000"/>
              </a:solidFill>
              <a:effectLst/>
            </a:endParaRPr>
          </a:p>
          <a:p>
            <a:pPr marL="0" indent="0">
              <a:buNone/>
            </a:pPr>
            <a:r>
              <a:rPr lang="tr-TR" sz="1800" dirty="0">
                <a:solidFill>
                  <a:srgbClr val="000000"/>
                </a:solidFill>
                <a:effectLst/>
              </a:rPr>
              <a:t>Kullanıcı Deneyimi: Arayüz, kullanıcı deneyimini artırmak amacıyla sade ve anlaşılır bir şekilde tasarlanmıştır. Kullanıcıların hızlı bir şekilde işlem yapabilmeleri için minimal tasarım ve sezgisel navigasyon öğeleri kullanılmıştır.</a:t>
            </a:r>
            <a:endParaRPr lang="tr-TR" sz="1800" dirty="0">
              <a:solidFill>
                <a:srgbClr val="000000"/>
              </a:solidFill>
            </a:endParaRPr>
          </a:p>
        </p:txBody>
      </p:sp>
      <p:pic>
        <p:nvPicPr>
          <p:cNvPr id="5" name="Resim 4" descr="harita, metin, atlas içeren bir resim&#10;&#10;Açıklama otomatik olarak oluşturuldu">
            <a:extLst>
              <a:ext uri="{FF2B5EF4-FFF2-40B4-BE49-F238E27FC236}">
                <a16:creationId xmlns:a16="http://schemas.microsoft.com/office/drawing/2014/main" id="{F9B9DDE1-15DE-D58C-DE35-5FB5873D1FD0}"/>
              </a:ext>
            </a:extLst>
          </p:cNvPr>
          <p:cNvPicPr>
            <a:picLocks noChangeAspect="1"/>
          </p:cNvPicPr>
          <p:nvPr/>
        </p:nvPicPr>
        <p:blipFill>
          <a:blip r:embed="rId2"/>
          <a:stretch>
            <a:fillRect/>
          </a:stretch>
        </p:blipFill>
        <p:spPr>
          <a:xfrm>
            <a:off x="6902669" y="4844525"/>
            <a:ext cx="4356538" cy="1648350"/>
          </a:xfrm>
          <a:prstGeom prst="rect">
            <a:avLst/>
          </a:prstGeom>
        </p:spPr>
      </p:pic>
      <p:pic>
        <p:nvPicPr>
          <p:cNvPr id="8" name="Resim 7" descr="harita, metin, atlas, ekran görüntüsü içeren bir resim&#10;&#10;Açıklama otomatik olarak oluşturuldu">
            <a:extLst>
              <a:ext uri="{FF2B5EF4-FFF2-40B4-BE49-F238E27FC236}">
                <a16:creationId xmlns:a16="http://schemas.microsoft.com/office/drawing/2014/main" id="{03E5A773-06B5-D8A6-A97D-35C7DB063C3C}"/>
              </a:ext>
            </a:extLst>
          </p:cNvPr>
          <p:cNvPicPr>
            <a:picLocks noChangeAspect="1"/>
          </p:cNvPicPr>
          <p:nvPr/>
        </p:nvPicPr>
        <p:blipFill>
          <a:blip r:embed="rId3"/>
          <a:stretch>
            <a:fillRect/>
          </a:stretch>
        </p:blipFill>
        <p:spPr>
          <a:xfrm>
            <a:off x="6902669" y="2849747"/>
            <a:ext cx="4356538" cy="1648350"/>
          </a:xfrm>
          <a:prstGeom prst="rect">
            <a:avLst/>
          </a:prstGeom>
        </p:spPr>
      </p:pic>
      <p:pic>
        <p:nvPicPr>
          <p:cNvPr id="10" name="Resim 9" descr="harita, ekran görüntüsü, atlas, metin içeren bir resim&#10;&#10;Açıklama otomatik olarak oluşturuldu">
            <a:extLst>
              <a:ext uri="{FF2B5EF4-FFF2-40B4-BE49-F238E27FC236}">
                <a16:creationId xmlns:a16="http://schemas.microsoft.com/office/drawing/2014/main" id="{FB535911-C580-D416-85C9-ABE2D747E10C}"/>
              </a:ext>
            </a:extLst>
          </p:cNvPr>
          <p:cNvPicPr>
            <a:picLocks noChangeAspect="1"/>
          </p:cNvPicPr>
          <p:nvPr/>
        </p:nvPicPr>
        <p:blipFill>
          <a:blip r:embed="rId4"/>
          <a:stretch>
            <a:fillRect/>
          </a:stretch>
        </p:blipFill>
        <p:spPr>
          <a:xfrm>
            <a:off x="6902669" y="1027906"/>
            <a:ext cx="4356538" cy="1648350"/>
          </a:xfrm>
          <a:prstGeom prst="rect">
            <a:avLst/>
          </a:prstGeom>
        </p:spPr>
      </p:pic>
    </p:spTree>
    <p:extLst>
      <p:ext uri="{BB962C8B-B14F-4D97-AF65-F5344CB8AC3E}">
        <p14:creationId xmlns:p14="http://schemas.microsoft.com/office/powerpoint/2010/main" val="5975167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7F63B5-992E-D805-BA03-37112B73E30D}"/>
              </a:ext>
            </a:extLst>
          </p:cNvPr>
          <p:cNvSpPr>
            <a:spLocks noGrp="1"/>
          </p:cNvSpPr>
          <p:nvPr>
            <p:ph type="title"/>
          </p:nvPr>
        </p:nvSpPr>
        <p:spPr/>
        <p:txBody>
          <a:bodyPr/>
          <a:lstStyle/>
          <a:p>
            <a:r>
              <a:rPr lang="tr-TR" dirty="0"/>
              <a:t>Sonuç</a:t>
            </a:r>
          </a:p>
        </p:txBody>
      </p:sp>
      <p:sp>
        <p:nvSpPr>
          <p:cNvPr id="3" name="İçerik Yer Tutucusu 2">
            <a:extLst>
              <a:ext uri="{FF2B5EF4-FFF2-40B4-BE49-F238E27FC236}">
                <a16:creationId xmlns:a16="http://schemas.microsoft.com/office/drawing/2014/main" id="{7E2579A5-BA8D-ADA4-9A42-E1C80B8F7321}"/>
              </a:ext>
            </a:extLst>
          </p:cNvPr>
          <p:cNvSpPr>
            <a:spLocks noGrp="1"/>
          </p:cNvSpPr>
          <p:nvPr>
            <p:ph idx="1"/>
          </p:nvPr>
        </p:nvSpPr>
        <p:spPr>
          <a:xfrm>
            <a:off x="838200" y="1825625"/>
            <a:ext cx="8673662" cy="4351338"/>
          </a:xfrm>
        </p:spPr>
        <p:txBody>
          <a:bodyPr>
            <a:normAutofit/>
          </a:bodyPr>
          <a:lstStyle/>
          <a:p>
            <a:pPr marL="0" indent="0">
              <a:buNone/>
            </a:pPr>
            <a:r>
              <a:rPr lang="tr-TR" sz="1800" dirty="0" err="1">
                <a:solidFill>
                  <a:srgbClr val="000000"/>
                </a:solidFill>
                <a:effectLst/>
              </a:rPr>
              <a:t>İstanbulkart</a:t>
            </a:r>
            <a:r>
              <a:rPr lang="tr-TR" sz="1800" dirty="0">
                <a:solidFill>
                  <a:srgbClr val="000000"/>
                </a:solidFill>
                <a:effectLst/>
              </a:rPr>
              <a:t> Dolum Noktası Bulucu uygulaması, kullanıcıların İstanbul'da en yakın dolum noktalarını hızlı ve doğru bir şekilde bulmalarını sağlamak amacıyla geliştirilmiştir. Projenin yazılım geliştirme sürecinde çeşitli teknik ve araçlar kullanılmıştır. </a:t>
            </a:r>
          </a:p>
          <a:p>
            <a:pPr marL="0" indent="0">
              <a:buNone/>
            </a:pPr>
            <a:endParaRPr lang="tr-TR" sz="1800" dirty="0">
              <a:solidFill>
                <a:srgbClr val="000000"/>
              </a:solidFill>
              <a:effectLst/>
            </a:endParaRPr>
          </a:p>
          <a:p>
            <a:pPr marL="0" indent="0">
              <a:buNone/>
            </a:pPr>
            <a:r>
              <a:rPr lang="tr-TR" sz="1800" dirty="0">
                <a:solidFill>
                  <a:srgbClr val="000000"/>
                </a:solidFill>
                <a:effectLst/>
              </a:rPr>
              <a:t>Proje kapsamında, kullanıcıların başlangıç ve bitiş noktalarını belirleyerek en uygun rotayı hesaplayan ve mesafe ile süre bilgilerini döndüren fonksiyonlar geliştirilmiştir. Bu fonksiyonlar, Google </a:t>
            </a:r>
            <a:r>
              <a:rPr lang="tr-TR" sz="1800" dirty="0" err="1">
                <a:solidFill>
                  <a:srgbClr val="000000"/>
                </a:solidFill>
                <a:effectLst/>
              </a:rPr>
              <a:t>Maps</a:t>
            </a:r>
            <a:r>
              <a:rPr lang="tr-TR" sz="1800" dirty="0">
                <a:solidFill>
                  <a:srgbClr val="000000"/>
                </a:solidFill>
                <a:effectLst/>
              </a:rPr>
              <a:t> API kullanılarak en doğru sonuçları vermektedir. </a:t>
            </a:r>
          </a:p>
          <a:p>
            <a:pPr marL="0" indent="0">
              <a:buNone/>
            </a:pPr>
            <a:endParaRPr lang="tr-TR" sz="1800" dirty="0">
              <a:solidFill>
                <a:srgbClr val="000000"/>
              </a:solidFill>
            </a:endParaRPr>
          </a:p>
          <a:p>
            <a:pPr marL="0" indent="0">
              <a:buNone/>
            </a:pPr>
            <a:r>
              <a:rPr lang="tr-TR" sz="1800" dirty="0">
                <a:solidFill>
                  <a:srgbClr val="000000"/>
                </a:solidFill>
                <a:effectLst/>
              </a:rPr>
              <a:t>Ayrıca, </a:t>
            </a:r>
            <a:r>
              <a:rPr lang="tr-TR" sz="1800" dirty="0" err="1">
                <a:solidFill>
                  <a:srgbClr val="000000"/>
                </a:solidFill>
                <a:effectLst/>
              </a:rPr>
              <a:t>veritabanındaki</a:t>
            </a:r>
            <a:r>
              <a:rPr lang="tr-TR" sz="1800" dirty="0">
                <a:solidFill>
                  <a:srgbClr val="000000"/>
                </a:solidFill>
                <a:effectLst/>
              </a:rPr>
              <a:t> tüm lokasyonların belirtilen ilçelere göre filtrelenmesi ve kullanıcılara en yakın dolum noktalarının bulunması sağlanmıştır. Bu süreçte, Python'un </a:t>
            </a:r>
            <a:r>
              <a:rPr lang="tr-TR" sz="1800" dirty="0" err="1">
                <a:solidFill>
                  <a:srgbClr val="000000"/>
                </a:solidFill>
                <a:effectLst/>
              </a:rPr>
              <a:t>unittest</a:t>
            </a:r>
            <a:r>
              <a:rPr lang="tr-TR" sz="1800" dirty="0">
                <a:solidFill>
                  <a:srgbClr val="000000"/>
                </a:solidFill>
                <a:effectLst/>
              </a:rPr>
              <a:t> ve </a:t>
            </a:r>
            <a:r>
              <a:rPr lang="tr-TR" sz="1800" dirty="0" err="1">
                <a:solidFill>
                  <a:srgbClr val="000000"/>
                </a:solidFill>
                <a:effectLst/>
              </a:rPr>
              <a:t>mock</a:t>
            </a:r>
            <a:r>
              <a:rPr lang="tr-TR" sz="1800" dirty="0">
                <a:solidFill>
                  <a:srgbClr val="000000"/>
                </a:solidFill>
                <a:effectLst/>
              </a:rPr>
              <a:t> kütüphaneleri kullanılarak yazılan birim testler, kodun doğru çalıştığını ve beklenen çıktıları verdiğini doğrulamıştır</a:t>
            </a:r>
            <a:endParaRPr lang="tr-TR" sz="1200" dirty="0">
              <a:solidFill>
                <a:srgbClr val="000000"/>
              </a:solidFill>
              <a:effectLst/>
              <a:latin typeface="Helvetica" pitchFamily="2" charset="0"/>
            </a:endParaRPr>
          </a:p>
        </p:txBody>
      </p:sp>
    </p:spTree>
    <p:extLst>
      <p:ext uri="{BB962C8B-B14F-4D97-AF65-F5344CB8AC3E}">
        <p14:creationId xmlns:p14="http://schemas.microsoft.com/office/powerpoint/2010/main" val="647791481"/>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8530</TotalTime>
  <Words>855</Words>
  <Application>Microsoft Macintosh PowerPoint</Application>
  <PresentationFormat>Geniş ekran</PresentationFormat>
  <Paragraphs>74</Paragraphs>
  <Slides>8</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8</vt:i4>
      </vt:variant>
    </vt:vector>
  </HeadingPairs>
  <TitlesOfParts>
    <vt:vector size="13" baseType="lpstr">
      <vt:lpstr>Aptos</vt:lpstr>
      <vt:lpstr>Aptos Display</vt:lpstr>
      <vt:lpstr>Arial</vt:lpstr>
      <vt:lpstr>Helvetica</vt:lpstr>
      <vt:lpstr>Office Teması</vt:lpstr>
      <vt:lpstr>PowerPoint Sunusu</vt:lpstr>
      <vt:lpstr>GİRİŞ </vt:lpstr>
      <vt:lpstr>Kullanılan Teknolojiler</vt:lpstr>
      <vt:lpstr>Geliştirme Aşaması</vt:lpstr>
      <vt:lpstr>Kullanılan Yöntemler</vt:lpstr>
      <vt:lpstr>Sistem Çözümleme</vt:lpstr>
      <vt:lpstr>Arayüz Tasarımı</vt:lpstr>
      <vt:lpstr>Sonuç</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Mustafa Şenlik</dc:creator>
  <cp:lastModifiedBy>Mustafa Şenlik</cp:lastModifiedBy>
  <cp:revision>12</cp:revision>
  <dcterms:created xsi:type="dcterms:W3CDTF">2024-04-15T23:38:33Z</dcterms:created>
  <dcterms:modified xsi:type="dcterms:W3CDTF">2024-06-06T16:27:23Z</dcterms:modified>
</cp:coreProperties>
</file>

<file path=docProps/thumbnail.jpeg>
</file>